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CE1"/>
    <a:srgbClr val="E13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efa\Documents\Scuola\Invalsi\dati%20x%20genitor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efa\Documents\Scuola\Invalsi\dati%20x%20genitor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Italiano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'2014-15'!$A$4:$D$4</c:f>
              <c:strCache>
                <c:ptCount val="4"/>
                <c:pt idx="0">
                  <c:v>I.C. Tavernerio</c:v>
                </c:pt>
                <c:pt idx="1">
                  <c:v>Lombardia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'2014-15'!$A$5:$D$5</c:f>
              <c:numCache>
                <c:formatCode>General</c:formatCode>
                <c:ptCount val="4"/>
                <c:pt idx="0">
                  <c:v>66.900000000000006</c:v>
                </c:pt>
                <c:pt idx="1">
                  <c:v>63</c:v>
                </c:pt>
                <c:pt idx="2">
                  <c:v>63.3</c:v>
                </c:pt>
                <c:pt idx="3">
                  <c:v>60.3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9404128"/>
        <c:axId val="2089406848"/>
      </c:barChart>
      <c:catAx>
        <c:axId val="20894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9406848"/>
        <c:crosses val="autoZero"/>
        <c:auto val="1"/>
        <c:lblAlgn val="ctr"/>
        <c:lblOffset val="100"/>
        <c:noMultiLvlLbl val="0"/>
      </c:catAx>
      <c:valAx>
        <c:axId val="208940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940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Matematica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'2014-15'!$J$4:$M$4</c:f>
              <c:strCache>
                <c:ptCount val="4"/>
                <c:pt idx="0">
                  <c:v>I.C. Tavernerio</c:v>
                </c:pt>
                <c:pt idx="1">
                  <c:v>Lombardia</c:v>
                </c:pt>
                <c:pt idx="2">
                  <c:v>Nord Ovest</c:v>
                </c:pt>
                <c:pt idx="3">
                  <c:v>Italia</c:v>
                </c:pt>
              </c:strCache>
            </c:strRef>
          </c:cat>
          <c:val>
            <c:numRef>
              <c:f>'2014-15'!$J$5:$M$5</c:f>
              <c:numCache>
                <c:formatCode>General</c:formatCode>
                <c:ptCount val="4"/>
                <c:pt idx="0">
                  <c:v>63.5</c:v>
                </c:pt>
                <c:pt idx="1">
                  <c:v>57.3</c:v>
                </c:pt>
                <c:pt idx="2">
                  <c:v>57.6</c:v>
                </c:pt>
                <c:pt idx="3">
                  <c:v>53.5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847552"/>
        <c:axId val="287850816"/>
      </c:barChart>
      <c:catAx>
        <c:axId val="28784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7850816"/>
        <c:crosses val="autoZero"/>
        <c:auto val="1"/>
        <c:lblAlgn val="ctr"/>
        <c:lblOffset val="100"/>
        <c:noMultiLvlLbl val="0"/>
      </c:catAx>
      <c:valAx>
        <c:axId val="2878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784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43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82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3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2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92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34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20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32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63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BB4F-5BD6-4E6E-9966-C1A7D7F27958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6FF1-5346-4D5E-AF29-A2FE2E15D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99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rgbClr val="E13405"/>
                </a:solidFill>
              </a:rPr>
              <a:t>I dati INVALSI</a:t>
            </a:r>
            <a:endParaRPr lang="it-IT" sz="6000" dirty="0">
              <a:solidFill>
                <a:srgbClr val="E1340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13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 smtClean="0"/>
              <a:t>Andamento nell’ultimo triennio</a:t>
            </a:r>
            <a:endParaRPr lang="it-IT" sz="4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01545" y="2705378"/>
            <a:ext cx="308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PROVA DI ITALIANO</a:t>
            </a:r>
            <a:endParaRPr lang="it-IT" sz="2800" kern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38266"/>
              </p:ext>
            </p:extLst>
          </p:nvPr>
        </p:nvGraphicFramePr>
        <p:xfrm>
          <a:off x="1155390" y="3417782"/>
          <a:ext cx="9610472" cy="254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513"/>
                <a:gridCol w="1832420"/>
                <a:gridCol w="2503805"/>
                <a:gridCol w="2334768"/>
                <a:gridCol w="2013966"/>
              </a:tblGrid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A.</a:t>
                      </a:r>
                      <a:r>
                        <a:rPr lang="it-IT" sz="2000" u="none" strike="noStrike" baseline="0" dirty="0" smtClean="0">
                          <a:effectLst/>
                        </a:rPr>
                        <a:t> S.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Media punteggio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Punteggio LOMBARDIA </a:t>
                      </a:r>
                      <a:br>
                        <a:rPr lang="it-IT" sz="2000" u="none" strike="noStrike" dirty="0">
                          <a:effectLst/>
                        </a:rPr>
                      </a:b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Punteggio Nord Ovest</a:t>
                      </a:r>
                      <a:br>
                        <a:rPr lang="it-IT" sz="2000" u="none" strike="noStrike" dirty="0">
                          <a:effectLst/>
                        </a:rPr>
                      </a:b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Punteggio Italia</a:t>
                      </a:r>
                      <a:br>
                        <a:rPr lang="it-IT" sz="2000" u="none" strike="noStrike" dirty="0">
                          <a:effectLst/>
                        </a:rPr>
                      </a:b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2012-13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74,1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significativamente</a:t>
                      </a: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significativamente</a:t>
                      </a: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significativamente</a:t>
                      </a: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2013-14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66,7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2014-15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66,9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8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5951" y="898742"/>
            <a:ext cx="10515600" cy="1213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 smtClean="0"/>
              <a:t>Andamento nell’ultimo triennio</a:t>
            </a:r>
            <a:endParaRPr lang="it-IT" sz="4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043966" y="2777804"/>
            <a:ext cx="3979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PROVA DI MATEMATICA</a:t>
            </a:r>
            <a:endParaRPr lang="it-IT" sz="2800" kern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68291"/>
              </p:ext>
            </p:extLst>
          </p:nvPr>
        </p:nvGraphicFramePr>
        <p:xfrm>
          <a:off x="1155390" y="3417782"/>
          <a:ext cx="9610472" cy="254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513"/>
                <a:gridCol w="1832420"/>
                <a:gridCol w="2503805"/>
                <a:gridCol w="2334768"/>
                <a:gridCol w="2013966"/>
              </a:tblGrid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A.</a:t>
                      </a:r>
                      <a:r>
                        <a:rPr lang="it-IT" sz="2000" u="none" strike="noStrike" baseline="0" dirty="0" smtClean="0">
                          <a:effectLst/>
                        </a:rPr>
                        <a:t> S.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Media punteggio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Punteggio LOMBARDIA </a:t>
                      </a:r>
                      <a:br>
                        <a:rPr lang="it-IT" sz="2000" u="none" strike="noStrike" dirty="0">
                          <a:effectLst/>
                        </a:rPr>
                      </a:b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Punteggio Nord Ovest</a:t>
                      </a:r>
                      <a:br>
                        <a:rPr lang="it-IT" sz="2000" u="none" strike="noStrike" dirty="0">
                          <a:effectLst/>
                        </a:rPr>
                      </a:b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Punteggio Italia</a:t>
                      </a:r>
                      <a:br>
                        <a:rPr lang="it-IT" sz="2000" u="none" strike="noStrike" dirty="0">
                          <a:effectLst/>
                        </a:rPr>
                      </a:b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2012-13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54,6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significativamente</a:t>
                      </a: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significativamente</a:t>
                      </a: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significativamente</a:t>
                      </a: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2013-14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63,8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7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2014-15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63,5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significativamente </a:t>
                      </a:r>
                      <a:endParaRPr lang="it-IT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5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ANNO SCOLASTICO 2014/2015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6904"/>
              </p:ext>
            </p:extLst>
          </p:nvPr>
        </p:nvGraphicFramePr>
        <p:xfrm>
          <a:off x="802783" y="1690688"/>
          <a:ext cx="5293217" cy="8850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1851"/>
                <a:gridCol w="1329459"/>
                <a:gridCol w="1427938"/>
                <a:gridCol w="713969"/>
              </a:tblGrid>
              <a:tr h="444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I.C. Tavernerio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Lombardia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Nord Ovest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Italia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0746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66,9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63,3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60,3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779689"/>
              </p:ext>
            </p:extLst>
          </p:nvPr>
        </p:nvGraphicFramePr>
        <p:xfrm>
          <a:off x="802783" y="2781837"/>
          <a:ext cx="5293217" cy="309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030102"/>
              </p:ext>
            </p:extLst>
          </p:nvPr>
        </p:nvGraphicFramePr>
        <p:xfrm>
          <a:off x="6338552" y="2897747"/>
          <a:ext cx="5293217" cy="297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94709"/>
              </p:ext>
            </p:extLst>
          </p:nvPr>
        </p:nvGraphicFramePr>
        <p:xfrm>
          <a:off x="6338552" y="1690688"/>
          <a:ext cx="5293217" cy="8886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1851"/>
                <a:gridCol w="1329459"/>
                <a:gridCol w="1427938"/>
                <a:gridCol w="713969"/>
              </a:tblGrid>
              <a:tr h="444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I.C. Tavernerio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Lombardia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Nord Ovest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Italia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4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63,5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57,3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646608" y="1321355"/>
            <a:ext cx="2247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ITALIANO</a:t>
            </a:r>
            <a:endParaRPr lang="it-IT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412928"/>
              </p:ext>
            </p:extLst>
          </p:nvPr>
        </p:nvGraphicFramePr>
        <p:xfrm>
          <a:off x="802783" y="1690688"/>
          <a:ext cx="5293217" cy="8886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1851"/>
                <a:gridCol w="1329459"/>
                <a:gridCol w="1427938"/>
                <a:gridCol w="713969"/>
              </a:tblGrid>
              <a:tr h="444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I.C. Tavernerio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Lombardia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Nord Ovest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Italia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4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66,9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63,3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60,3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7893675" y="133144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MATEMATICA</a:t>
            </a:r>
            <a:endParaRPr lang="it-IT" sz="20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FEMMINE/MASCHI: PROVA DI ITALIANO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2" y="1195331"/>
            <a:ext cx="6980349" cy="5419725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5808372" y="3721994"/>
            <a:ext cx="257577" cy="270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376411" y="2385666"/>
            <a:ext cx="257577" cy="270456"/>
          </a:xfrm>
          <a:prstGeom prst="ellipse">
            <a:avLst/>
          </a:prstGeom>
          <a:solidFill>
            <a:srgbClr val="F46C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6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1325563"/>
          </a:xfrm>
        </p:spPr>
        <p:txBody>
          <a:bodyPr/>
          <a:lstStyle/>
          <a:p>
            <a:r>
              <a:rPr lang="it-IT" dirty="0" smtClean="0"/>
              <a:t>FEMMINE/MASCHI: PROVA DI MATEMATICA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55" y="1143000"/>
            <a:ext cx="6957275" cy="5715000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5967211" y="2434220"/>
            <a:ext cx="257577" cy="270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595352" y="2704676"/>
            <a:ext cx="257577" cy="270456"/>
          </a:xfrm>
          <a:prstGeom prst="ellipse">
            <a:avLst/>
          </a:prstGeom>
          <a:solidFill>
            <a:srgbClr val="F46C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1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139</Words>
  <Application>Microsoft Office PowerPoint</Application>
  <PresentationFormat>Widescreen</PresentationFormat>
  <Paragraphs>94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I dati INVALSI</vt:lpstr>
      <vt:lpstr>Presentazione standard di PowerPoint</vt:lpstr>
      <vt:lpstr>ANNO SCOLASTICO 2014/2015</vt:lpstr>
      <vt:lpstr>FEMMINE/MASCHI: PROVA DI ITALIANO</vt:lpstr>
      <vt:lpstr>FEMMINE/MASCHI: PROVA DI MATEMATICA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dati INVALSI Andamento nell’ultimo triennio</dc:title>
  <dc:creator>Francesca Maggio</dc:creator>
  <cp:lastModifiedBy>Francesca Maggio</cp:lastModifiedBy>
  <cp:revision>6</cp:revision>
  <dcterms:created xsi:type="dcterms:W3CDTF">2016-01-28T16:34:59Z</dcterms:created>
  <dcterms:modified xsi:type="dcterms:W3CDTF">2016-01-28T17:01:26Z</dcterms:modified>
</cp:coreProperties>
</file>