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6CE1"/>
    <a:srgbClr val="E134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tile chiaro 2 - Color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Stile chiaro 3 - Color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Stile medio 1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raefa\Documents\Scuola\Invalsi\dati%20x%20genitor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raefa\Documents\Scuola\Invalsi\dati%20x%20genitor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Italiano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'2014-15'!$A$4:$D$4</c:f>
              <c:strCache>
                <c:ptCount val="4"/>
                <c:pt idx="0">
                  <c:v>I.C. Tavernerio</c:v>
                </c:pt>
                <c:pt idx="1">
                  <c:v>Lombardia</c:v>
                </c:pt>
                <c:pt idx="2">
                  <c:v>Nord Ovest</c:v>
                </c:pt>
                <c:pt idx="3">
                  <c:v>Italia</c:v>
                </c:pt>
              </c:strCache>
            </c:strRef>
          </c:cat>
          <c:val>
            <c:numRef>
              <c:f>'2014-15'!$A$5:$D$5</c:f>
              <c:numCache>
                <c:formatCode>General</c:formatCode>
                <c:ptCount val="4"/>
                <c:pt idx="0">
                  <c:v>66.900000000000006</c:v>
                </c:pt>
                <c:pt idx="1">
                  <c:v>63</c:v>
                </c:pt>
                <c:pt idx="2">
                  <c:v>63.3</c:v>
                </c:pt>
                <c:pt idx="3">
                  <c:v>60.3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89404128"/>
        <c:axId val="2089406848"/>
      </c:barChart>
      <c:catAx>
        <c:axId val="2089404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089406848"/>
        <c:crosses val="autoZero"/>
        <c:auto val="1"/>
        <c:lblAlgn val="ctr"/>
        <c:lblOffset val="100"/>
        <c:noMultiLvlLbl val="0"/>
      </c:catAx>
      <c:valAx>
        <c:axId val="2089406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089404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Matematica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'2014-15'!$J$4:$M$4</c:f>
              <c:strCache>
                <c:ptCount val="4"/>
                <c:pt idx="0">
                  <c:v>I.C. Tavernerio</c:v>
                </c:pt>
                <c:pt idx="1">
                  <c:v>Lombardia</c:v>
                </c:pt>
                <c:pt idx="2">
                  <c:v>Nord Ovest</c:v>
                </c:pt>
                <c:pt idx="3">
                  <c:v>Italia</c:v>
                </c:pt>
              </c:strCache>
            </c:strRef>
          </c:cat>
          <c:val>
            <c:numRef>
              <c:f>'2014-15'!$J$5:$M$5</c:f>
              <c:numCache>
                <c:formatCode>General</c:formatCode>
                <c:ptCount val="4"/>
                <c:pt idx="0">
                  <c:v>63.5</c:v>
                </c:pt>
                <c:pt idx="1">
                  <c:v>57.3</c:v>
                </c:pt>
                <c:pt idx="2">
                  <c:v>57.6</c:v>
                </c:pt>
                <c:pt idx="3">
                  <c:v>53.5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7847552"/>
        <c:axId val="287850816"/>
      </c:barChart>
      <c:catAx>
        <c:axId val="287847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87850816"/>
        <c:crosses val="autoZero"/>
        <c:auto val="1"/>
        <c:lblAlgn val="ctr"/>
        <c:lblOffset val="100"/>
        <c:noMultiLvlLbl val="0"/>
      </c:catAx>
      <c:valAx>
        <c:axId val="287850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87847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BB4F-5BD6-4E6E-9966-C1A7D7F27958}" type="datetimeFigureOut">
              <a:rPr lang="it-IT" smtClean="0"/>
              <a:t>28/01/2016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86FF1-5346-4D5E-AF29-A2FE2E15D1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9434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BB4F-5BD6-4E6E-9966-C1A7D7F27958}" type="datetimeFigureOut">
              <a:rPr lang="it-IT" smtClean="0"/>
              <a:t>28/01/2016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86FF1-5346-4D5E-AF29-A2FE2E15D1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9822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BB4F-5BD6-4E6E-9966-C1A7D7F27958}" type="datetimeFigureOut">
              <a:rPr lang="it-IT" smtClean="0"/>
              <a:t>28/01/2016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86FF1-5346-4D5E-AF29-A2FE2E15D1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232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BB4F-5BD6-4E6E-9966-C1A7D7F27958}" type="datetimeFigureOut">
              <a:rPr lang="it-IT" smtClean="0"/>
              <a:t>28/01/2016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86FF1-5346-4D5E-AF29-A2FE2E15D1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86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BB4F-5BD6-4E6E-9966-C1A7D7F27958}" type="datetimeFigureOut">
              <a:rPr lang="it-IT" smtClean="0"/>
              <a:t>28/01/2016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86FF1-5346-4D5E-AF29-A2FE2E15D1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028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BB4F-5BD6-4E6E-9966-C1A7D7F27958}" type="datetimeFigureOut">
              <a:rPr lang="it-IT" smtClean="0"/>
              <a:t>28/01/2016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86FF1-5346-4D5E-AF29-A2FE2E15D1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5924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BB4F-5BD6-4E6E-9966-C1A7D7F27958}" type="datetimeFigureOut">
              <a:rPr lang="it-IT" smtClean="0"/>
              <a:t>28/01/2016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86FF1-5346-4D5E-AF29-A2FE2E15D1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134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BB4F-5BD6-4E6E-9966-C1A7D7F27958}" type="datetimeFigureOut">
              <a:rPr lang="it-IT" smtClean="0"/>
              <a:t>28/01/2016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86FF1-5346-4D5E-AF29-A2FE2E15D1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1204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BB4F-5BD6-4E6E-9966-C1A7D7F27958}" type="datetimeFigureOut">
              <a:rPr lang="it-IT" smtClean="0"/>
              <a:t>28/01/2016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86FF1-5346-4D5E-AF29-A2FE2E15D1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632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BB4F-5BD6-4E6E-9966-C1A7D7F27958}" type="datetimeFigureOut">
              <a:rPr lang="it-IT" smtClean="0"/>
              <a:t>28/01/2016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86FF1-5346-4D5E-AF29-A2FE2E15D1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865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BB4F-5BD6-4E6E-9966-C1A7D7F27958}" type="datetimeFigureOut">
              <a:rPr lang="it-IT" smtClean="0"/>
              <a:t>28/01/2016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86FF1-5346-4D5E-AF29-A2FE2E15D1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6634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BBB4F-5BD6-4E6E-9966-C1A7D7F27958}" type="datetimeFigureOut">
              <a:rPr lang="it-IT" smtClean="0"/>
              <a:t>28/01/2016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A86FF1-5346-4D5E-AF29-A2FE2E15D1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299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6000" dirty="0" smtClean="0">
                <a:solidFill>
                  <a:srgbClr val="E13405"/>
                </a:solidFill>
              </a:rPr>
              <a:t>I dati INVALSI</a:t>
            </a:r>
            <a:endParaRPr lang="it-IT" sz="6000" dirty="0">
              <a:solidFill>
                <a:srgbClr val="E13405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137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4400" dirty="0" smtClean="0"/>
              <a:t>Andamento nell’ultimo triennio</a:t>
            </a:r>
            <a:endParaRPr lang="it-IT" sz="44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4301545" y="2705378"/>
            <a:ext cx="30844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 smtClean="0"/>
              <a:t>PROVA DI ITALIANO</a:t>
            </a:r>
            <a:endParaRPr lang="it-IT" sz="2800" kern="1200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3338266"/>
              </p:ext>
            </p:extLst>
          </p:nvPr>
        </p:nvGraphicFramePr>
        <p:xfrm>
          <a:off x="1155390" y="3417782"/>
          <a:ext cx="9610472" cy="25429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5513"/>
                <a:gridCol w="1832420"/>
                <a:gridCol w="2503805"/>
                <a:gridCol w="2334768"/>
                <a:gridCol w="2013966"/>
              </a:tblGrid>
              <a:tr h="6357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A.</a:t>
                      </a:r>
                      <a:r>
                        <a:rPr lang="it-IT" sz="2000" u="none" strike="noStrike" baseline="0" dirty="0" smtClean="0">
                          <a:effectLst/>
                        </a:rPr>
                        <a:t> S.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Media punteggio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Punteggio LOMBARDIA </a:t>
                      </a:r>
                      <a:br>
                        <a:rPr lang="it-IT" sz="2000" u="none" strike="noStrike" dirty="0">
                          <a:effectLst/>
                        </a:rPr>
                      </a:b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Punteggio Nord Ovest</a:t>
                      </a:r>
                      <a:br>
                        <a:rPr lang="it-IT" sz="2000" u="none" strike="noStrike" dirty="0">
                          <a:effectLst/>
                        </a:rPr>
                      </a:b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Punteggio Italia</a:t>
                      </a:r>
                      <a:br>
                        <a:rPr lang="it-IT" sz="2000" u="none" strike="noStrike" dirty="0">
                          <a:effectLst/>
                        </a:rPr>
                      </a:b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357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2012-13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74,1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significativamente</a:t>
                      </a:r>
                    </a:p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superiore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significativamente</a:t>
                      </a:r>
                    </a:p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superiore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significativamente</a:t>
                      </a:r>
                    </a:p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superiore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6357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>
                          <a:effectLst/>
                        </a:rPr>
                        <a:t>2013-14</a:t>
                      </a:r>
                      <a:endParaRPr lang="it-IT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66,7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significativamente </a:t>
                      </a:r>
                      <a:endParaRPr lang="it-IT" sz="20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superiore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significativamente </a:t>
                      </a:r>
                      <a:endParaRPr lang="it-IT" sz="20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superiore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significativamente </a:t>
                      </a:r>
                      <a:endParaRPr lang="it-IT" sz="20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superiore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6357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>
                          <a:effectLst/>
                        </a:rPr>
                        <a:t>2014-15</a:t>
                      </a:r>
                      <a:endParaRPr lang="it-IT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66,9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significativamente </a:t>
                      </a:r>
                      <a:endParaRPr lang="it-IT" sz="20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superiore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significativamente </a:t>
                      </a:r>
                      <a:endParaRPr lang="it-IT" sz="20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superiore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significativamente </a:t>
                      </a:r>
                      <a:endParaRPr lang="it-IT" sz="20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superiore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681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75951" y="898742"/>
            <a:ext cx="10515600" cy="12137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4400" dirty="0" smtClean="0"/>
              <a:t>Andamento nell’ultimo triennio</a:t>
            </a:r>
            <a:endParaRPr lang="it-IT" sz="44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4043966" y="2777804"/>
            <a:ext cx="39795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 smtClean="0"/>
              <a:t>PROVA DI MATEMATICA</a:t>
            </a:r>
            <a:endParaRPr lang="it-IT" sz="2800" kern="1200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668291"/>
              </p:ext>
            </p:extLst>
          </p:nvPr>
        </p:nvGraphicFramePr>
        <p:xfrm>
          <a:off x="1155390" y="3417782"/>
          <a:ext cx="9610472" cy="25429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5513"/>
                <a:gridCol w="1832420"/>
                <a:gridCol w="2503805"/>
                <a:gridCol w="2334768"/>
                <a:gridCol w="2013966"/>
              </a:tblGrid>
              <a:tr h="6357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A.</a:t>
                      </a:r>
                      <a:r>
                        <a:rPr lang="it-IT" sz="2000" u="none" strike="noStrike" baseline="0" dirty="0" smtClean="0">
                          <a:effectLst/>
                        </a:rPr>
                        <a:t> S.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Media punteggio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Punteggio LOMBARDIA </a:t>
                      </a:r>
                      <a:br>
                        <a:rPr lang="it-IT" sz="2000" u="none" strike="noStrike" dirty="0">
                          <a:effectLst/>
                        </a:rPr>
                      </a:b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Punteggio Nord Ovest</a:t>
                      </a:r>
                      <a:br>
                        <a:rPr lang="it-IT" sz="2000" u="none" strike="noStrike" dirty="0">
                          <a:effectLst/>
                        </a:rPr>
                      </a:b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Punteggio Italia</a:t>
                      </a:r>
                      <a:br>
                        <a:rPr lang="it-IT" sz="2000" u="none" strike="noStrike" dirty="0">
                          <a:effectLst/>
                        </a:rPr>
                      </a:b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357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2012-13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54,6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significativamente</a:t>
                      </a:r>
                    </a:p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superiore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significativamente</a:t>
                      </a:r>
                    </a:p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superiore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significativamente</a:t>
                      </a:r>
                    </a:p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superiore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6357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>
                          <a:effectLst/>
                        </a:rPr>
                        <a:t>2013-14</a:t>
                      </a:r>
                      <a:endParaRPr lang="it-IT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63,8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significativamente </a:t>
                      </a:r>
                      <a:endParaRPr lang="it-IT" sz="20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superiore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significativamente </a:t>
                      </a:r>
                      <a:endParaRPr lang="it-IT" sz="20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superiore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significativamente </a:t>
                      </a:r>
                      <a:endParaRPr lang="it-IT" sz="20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superiore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6357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>
                          <a:effectLst/>
                        </a:rPr>
                        <a:t>2014-15</a:t>
                      </a:r>
                      <a:endParaRPr lang="it-IT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63,5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significativamente </a:t>
                      </a:r>
                      <a:endParaRPr lang="it-IT" sz="20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superiore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significativamente </a:t>
                      </a:r>
                      <a:endParaRPr lang="it-IT" sz="20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superiore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significativamente </a:t>
                      </a:r>
                      <a:endParaRPr lang="it-IT" sz="20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it-IT" sz="2000" u="none" strike="noStrike" dirty="0" smtClean="0">
                          <a:effectLst/>
                        </a:rPr>
                        <a:t>superiore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151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ANNO SCOLASTICO 2014/2015</a:t>
            </a:r>
            <a:endParaRPr lang="it-IT" dirty="0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286904"/>
              </p:ext>
            </p:extLst>
          </p:nvPr>
        </p:nvGraphicFramePr>
        <p:xfrm>
          <a:off x="802783" y="1690688"/>
          <a:ext cx="5293217" cy="88508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821851"/>
                <a:gridCol w="1329459"/>
                <a:gridCol w="1427938"/>
                <a:gridCol w="713969"/>
              </a:tblGrid>
              <a:tr h="444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I.C. Tavernerio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Lombardia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>
                          <a:effectLst/>
                        </a:rPr>
                        <a:t>Nord Ovest</a:t>
                      </a:r>
                      <a:endParaRPr lang="it-IT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Italia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40746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66,9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63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63,3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60,3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4" name="Gra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7779689"/>
              </p:ext>
            </p:extLst>
          </p:nvPr>
        </p:nvGraphicFramePr>
        <p:xfrm>
          <a:off x="802783" y="2781837"/>
          <a:ext cx="5293217" cy="30909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7030102"/>
              </p:ext>
            </p:extLst>
          </p:nvPr>
        </p:nvGraphicFramePr>
        <p:xfrm>
          <a:off x="6338552" y="2897747"/>
          <a:ext cx="5293217" cy="2975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894709"/>
              </p:ext>
            </p:extLst>
          </p:nvPr>
        </p:nvGraphicFramePr>
        <p:xfrm>
          <a:off x="6338552" y="1690688"/>
          <a:ext cx="5293217" cy="88868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821851"/>
                <a:gridCol w="1329459"/>
                <a:gridCol w="1427938"/>
                <a:gridCol w="713969"/>
              </a:tblGrid>
              <a:tr h="444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I.C. Tavernerio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Lombardia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>
                          <a:effectLst/>
                        </a:rPr>
                        <a:t>Nord Ovest</a:t>
                      </a:r>
                      <a:endParaRPr lang="it-IT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Italia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44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63,5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57,3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57,6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53,5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2646608" y="1321355"/>
            <a:ext cx="2247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ITALIANO</a:t>
            </a:r>
            <a:endParaRPr lang="it-IT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412928"/>
              </p:ext>
            </p:extLst>
          </p:nvPr>
        </p:nvGraphicFramePr>
        <p:xfrm>
          <a:off x="802783" y="1690688"/>
          <a:ext cx="5293217" cy="88868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821851"/>
                <a:gridCol w="1329459"/>
                <a:gridCol w="1427938"/>
                <a:gridCol w="713969"/>
              </a:tblGrid>
              <a:tr h="444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I.C. Tavernerio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Lombardia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>
                          <a:effectLst/>
                        </a:rPr>
                        <a:t>Nord Ovest</a:t>
                      </a:r>
                      <a:endParaRPr lang="it-IT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Italia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443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66,9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63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63,3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u="none" strike="noStrike" dirty="0">
                          <a:effectLst/>
                        </a:rPr>
                        <a:t>60,3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7893675" y="1331445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MATEMATICA</a:t>
            </a:r>
            <a:endParaRPr lang="it-IT" sz="2000" kern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28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FEMMINE/MASCHI: PROVA DI ITALIANO</a:t>
            </a:r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772" y="1195331"/>
            <a:ext cx="6980349" cy="5419725"/>
          </a:xfrm>
          <a:prstGeom prst="rect">
            <a:avLst/>
          </a:prstGeom>
        </p:spPr>
      </p:pic>
      <p:sp>
        <p:nvSpPr>
          <p:cNvPr id="4" name="Ovale 3"/>
          <p:cNvSpPr/>
          <p:nvPr/>
        </p:nvSpPr>
        <p:spPr>
          <a:xfrm>
            <a:off x="5808372" y="3721994"/>
            <a:ext cx="257577" cy="2704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Ovale 4"/>
          <p:cNvSpPr/>
          <p:nvPr/>
        </p:nvSpPr>
        <p:spPr>
          <a:xfrm>
            <a:off x="3376411" y="2385666"/>
            <a:ext cx="257577" cy="270456"/>
          </a:xfrm>
          <a:prstGeom prst="ellipse">
            <a:avLst/>
          </a:prstGeom>
          <a:solidFill>
            <a:srgbClr val="F46C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565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26489"/>
            <a:ext cx="10515600" cy="1325563"/>
          </a:xfrm>
        </p:spPr>
        <p:txBody>
          <a:bodyPr/>
          <a:lstStyle/>
          <a:p>
            <a:r>
              <a:rPr lang="it-IT" dirty="0" smtClean="0"/>
              <a:t>FEMMINE/MASCHI: PROVA DI MATEMATICA</a:t>
            </a:r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3955" y="1143000"/>
            <a:ext cx="6957275" cy="5715000"/>
          </a:xfrm>
          <a:prstGeom prst="rect">
            <a:avLst/>
          </a:prstGeom>
        </p:spPr>
      </p:pic>
      <p:sp>
        <p:nvSpPr>
          <p:cNvPr id="4" name="Ovale 3"/>
          <p:cNvSpPr/>
          <p:nvPr/>
        </p:nvSpPr>
        <p:spPr>
          <a:xfrm>
            <a:off x="5967211" y="2434220"/>
            <a:ext cx="257577" cy="2704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Ovale 4"/>
          <p:cNvSpPr/>
          <p:nvPr/>
        </p:nvSpPr>
        <p:spPr>
          <a:xfrm>
            <a:off x="3595352" y="2704676"/>
            <a:ext cx="257577" cy="270456"/>
          </a:xfrm>
          <a:prstGeom prst="ellipse">
            <a:avLst/>
          </a:prstGeom>
          <a:solidFill>
            <a:srgbClr val="F46C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315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139</Words>
  <Application>Microsoft Office PowerPoint</Application>
  <PresentationFormat>Widescreen</PresentationFormat>
  <Paragraphs>94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di Office</vt:lpstr>
      <vt:lpstr>I dati INVALSI</vt:lpstr>
      <vt:lpstr>Presentazione standard di PowerPoint</vt:lpstr>
      <vt:lpstr>ANNO SCOLASTICO 2014/2015</vt:lpstr>
      <vt:lpstr>FEMMINE/MASCHI: PROVA DI ITALIANO</vt:lpstr>
      <vt:lpstr>FEMMINE/MASCHI: PROVA DI MATEMATICA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dati INVALSI Andamento nell’ultimo triennio</dc:title>
  <dc:creator>Francesca Maggio</dc:creator>
  <cp:lastModifiedBy>Francesca Maggio</cp:lastModifiedBy>
  <cp:revision>6</cp:revision>
  <dcterms:created xsi:type="dcterms:W3CDTF">2016-01-28T16:34:59Z</dcterms:created>
  <dcterms:modified xsi:type="dcterms:W3CDTF">2016-01-28T17:01:26Z</dcterms:modified>
</cp:coreProperties>
</file>